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" panose="020B0604020202020204" charset="0"/>
      <p:regular r:id="rId21"/>
      <p:bold r:id="rId22"/>
      <p:italic r:id="rId23"/>
      <p:boldItalic r:id="rId24"/>
    </p:embeddedFont>
    <p:embeddedFont>
      <p:font typeface="Verdana" panose="020B060403050404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" name="Google Shape;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c0866315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8c086631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9d0c34b945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19d0c34b945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" name="Google Shape;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" name="Google Shape;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2" name="Google Shape;1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>
  <p:cSld name="Титульный слайд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Титульный слайд">
  <p:cSld name="1_Титульный слайд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>
  <p:cSld name="Заголовок и объект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>
  <p:cSld name="Только заголовок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 слайд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Титульный слайд">
  <p:cSld name="1_Титульный слайд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>
  <p:cSld name="Титу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>
  <p:cSld name="Заголовок и объект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олько заголовок">
  <p:cSld name="Только заголовок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ctrTitle"/>
          </p:nvPr>
        </p:nvSpPr>
        <p:spPr>
          <a:xfrm>
            <a:off x="335351" y="2609400"/>
            <a:ext cx="106455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ru-RU" sz="4500" b="1" i="0" u="none" strike="noStrike" cap="none">
                <a:solidFill>
                  <a:srgbClr val="E50071"/>
                </a:solidFill>
                <a:latin typeface="Roboto"/>
                <a:ea typeface="Roboto"/>
                <a:cs typeface="Roboto"/>
                <a:sym typeface="Roboto"/>
              </a:rPr>
              <a:t>БИТ.Управление маркетплейсами FBO</a:t>
            </a:r>
            <a:r>
              <a:rPr lang="ru-RU" sz="3600" b="1" i="0" u="none" strike="noStrike" cap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ru-RU" sz="3600" b="1" i="0" u="none" strike="noStrike" cap="none">
                <a:solidFill>
                  <a:srgbClr val="0070C0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ru-R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Система учета и автоматизации </a:t>
            </a:r>
            <a:r>
              <a:rPr lang="ru-RU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продаж </a:t>
            </a:r>
            <a:r>
              <a:rPr lang="ru-RU"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на торговых площадках маркетплейсах </a:t>
            </a:r>
            <a:r>
              <a:rPr lang="ru-RU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для продаж со складов маркетплейсов</a:t>
            </a:r>
            <a:endParaRPr sz="4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" name="Google Shape;3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18750" y="135622"/>
            <a:ext cx="2473777" cy="2473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3"/>
          <p:cNvPicPr preferRelativeResize="0"/>
          <p:nvPr/>
        </p:nvPicPr>
        <p:blipFill rotWithShape="1">
          <a:blip r:embed="rId3">
            <a:alphaModFix/>
          </a:blip>
          <a:srcRect b="29867"/>
          <a:stretch/>
        </p:blipFill>
        <p:spPr>
          <a:xfrm>
            <a:off x="5306438" y="1173200"/>
            <a:ext cx="6128689" cy="2373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3"/>
          <p:cNvPicPr preferRelativeResize="0"/>
          <p:nvPr/>
        </p:nvPicPr>
        <p:blipFill rotWithShape="1">
          <a:blip r:embed="rId4">
            <a:alphaModFix/>
          </a:blip>
          <a:srcRect r="7866" b="5567"/>
          <a:stretch/>
        </p:blipFill>
        <p:spPr>
          <a:xfrm>
            <a:off x="8397130" y="4068269"/>
            <a:ext cx="3154421" cy="1600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3"/>
          <p:cNvPicPr preferRelativeResize="0"/>
          <p:nvPr/>
        </p:nvPicPr>
        <p:blipFill rotWithShape="1">
          <a:blip r:embed="rId5">
            <a:alphaModFix/>
          </a:blip>
          <a:srcRect r="4214"/>
          <a:stretch/>
        </p:blipFill>
        <p:spPr>
          <a:xfrm>
            <a:off x="5272000" y="3681047"/>
            <a:ext cx="3052265" cy="237467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3"/>
          <p:cNvSpPr/>
          <p:nvPr/>
        </p:nvSpPr>
        <p:spPr>
          <a:xfrm>
            <a:off x="6480964" y="1645477"/>
            <a:ext cx="769200" cy="188700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23"/>
          <p:cNvCxnSpPr/>
          <p:nvPr/>
        </p:nvCxnSpPr>
        <p:spPr>
          <a:xfrm>
            <a:off x="6480964" y="1834162"/>
            <a:ext cx="0" cy="2329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4" name="Google Shape;124;p23"/>
          <p:cNvSpPr txBox="1"/>
          <p:nvPr/>
        </p:nvSpPr>
        <p:spPr>
          <a:xfrm>
            <a:off x="617744" y="1500139"/>
            <a:ext cx="4287900" cy="243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9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</a:pPr>
            <a:r>
              <a:rPr lang="ru-RU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Как только клиент оформляет заказ на той или иной площадке, в системе автоматически создается документ </a:t>
            </a:r>
            <a:r>
              <a:rPr lang="ru-RU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Заказ</a:t>
            </a:r>
            <a:r>
              <a:rPr lang="ru-RU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9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</a:pPr>
            <a:r>
              <a:rPr lang="ru-RU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Все заказы отображаются списком. Есть возможность отобрать заказы по срокам, по статусу, по личному кабинету.</a:t>
            </a:r>
            <a:endParaRPr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23"/>
          <p:cNvSpPr/>
          <p:nvPr/>
        </p:nvSpPr>
        <p:spPr>
          <a:xfrm>
            <a:off x="6064783" y="962727"/>
            <a:ext cx="273653" cy="5339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3"/>
          <p:cNvSpPr/>
          <p:nvPr/>
        </p:nvSpPr>
        <p:spPr>
          <a:xfrm>
            <a:off x="6004713" y="4065138"/>
            <a:ext cx="226931" cy="4571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3"/>
          <p:cNvSpPr/>
          <p:nvPr/>
        </p:nvSpPr>
        <p:spPr>
          <a:xfrm>
            <a:off x="9875896" y="4619215"/>
            <a:ext cx="305914" cy="8120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3"/>
          <p:cNvSpPr/>
          <p:nvPr/>
        </p:nvSpPr>
        <p:spPr>
          <a:xfrm>
            <a:off x="233575" y="768500"/>
            <a:ext cx="4358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FF2F61"/>
                </a:solidFill>
                <a:latin typeface="Arial"/>
                <a:ea typeface="Arial"/>
                <a:cs typeface="Arial"/>
                <a:sym typeface="Arial"/>
              </a:rPr>
              <a:t>Процесс продажи FBO</a:t>
            </a:r>
            <a:endParaRPr sz="1800" b="1" i="0" u="none" strike="noStrike" cap="none">
              <a:solidFill>
                <a:srgbClr val="FF2F6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/>
          <p:nvPr/>
        </p:nvSpPr>
        <p:spPr>
          <a:xfrm>
            <a:off x="233575" y="768500"/>
            <a:ext cx="72585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FF2F61"/>
                </a:solidFill>
                <a:latin typeface="Arial"/>
                <a:ea typeface="Arial"/>
                <a:cs typeface="Arial"/>
                <a:sym typeface="Arial"/>
              </a:rPr>
              <a:t>Синхронизация данных об остатк</a:t>
            </a:r>
            <a:r>
              <a:rPr lang="ru-RU" sz="1800" b="1">
                <a:solidFill>
                  <a:srgbClr val="FF2F61"/>
                </a:solidFill>
              </a:rPr>
              <a:t>ах и контроль обнуления</a:t>
            </a:r>
            <a:endParaRPr sz="1800" b="1" i="0" u="none" strike="noStrike" cap="none">
              <a:solidFill>
                <a:srgbClr val="FF2F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4"/>
          <p:cNvSpPr txBox="1"/>
          <p:nvPr/>
        </p:nvSpPr>
        <p:spPr>
          <a:xfrm>
            <a:off x="233575" y="1458588"/>
            <a:ext cx="44196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8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</a:pPr>
            <a:r>
              <a:rPr lang="ru-RU" sz="1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Автоматическое обновление остатков на всех торговых площадках и в учетной системе. </a:t>
            </a: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Обновление происходит </a:t>
            </a:r>
            <a:r>
              <a:rPr lang="ru-RU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автоматически</a:t>
            </a: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При необходимости есть возможность обновления товаров и остатков вручную.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Есть возможность </a:t>
            </a:r>
            <a:r>
              <a:rPr lang="ru-RU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настроить уведомления о критически низком уровне остатков</a:t>
            </a: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475" y="1577450"/>
            <a:ext cx="7046150" cy="38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/>
          <p:nvPr/>
        </p:nvSpPr>
        <p:spPr>
          <a:xfrm>
            <a:off x="233575" y="768500"/>
            <a:ext cx="5485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>
                <a:solidFill>
                  <a:srgbClr val="FF2F61"/>
                </a:solidFill>
              </a:rPr>
              <a:t>Отчет комиссионера</a:t>
            </a:r>
            <a:endParaRPr sz="1800" b="1" i="0" u="none" strike="noStrike" cap="none">
              <a:solidFill>
                <a:srgbClr val="FF2F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233575" y="1458616"/>
            <a:ext cx="20526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8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</a:pPr>
            <a:r>
              <a:rPr lang="ru-RU" sz="13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Выгрузка отчета комиссионера напрямую в 1С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 t="7045"/>
          <a:stretch/>
        </p:blipFill>
        <p:spPr>
          <a:xfrm>
            <a:off x="2854725" y="1458625"/>
            <a:ext cx="8744200" cy="433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1076" y="907772"/>
            <a:ext cx="8899281" cy="52753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26"/>
          <p:cNvGrpSpPr/>
          <p:nvPr/>
        </p:nvGrpSpPr>
        <p:grpSpPr>
          <a:xfrm>
            <a:off x="2642830" y="2234134"/>
            <a:ext cx="7925619" cy="3043033"/>
            <a:chOff x="2642783" y="2234125"/>
            <a:chExt cx="6726317" cy="3043033"/>
          </a:xfrm>
        </p:grpSpPr>
        <p:sp>
          <p:nvSpPr>
            <p:cNvPr id="149" name="Google Shape;149;p26"/>
            <p:cNvSpPr txBox="1"/>
            <p:nvPr/>
          </p:nvSpPr>
          <p:spPr>
            <a:xfrm>
              <a:off x="3067900" y="2234125"/>
              <a:ext cx="6301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6"/>
            <p:cNvSpPr/>
            <p:nvPr/>
          </p:nvSpPr>
          <p:spPr>
            <a:xfrm>
              <a:off x="2801243" y="4602471"/>
              <a:ext cx="1308900" cy="57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261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25</a:t>
              </a:r>
              <a:endParaRPr sz="8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6"/>
            <p:cNvSpPr/>
            <p:nvPr/>
          </p:nvSpPr>
          <p:spPr>
            <a:xfrm>
              <a:off x="2801243" y="4938458"/>
              <a:ext cx="1308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лет опыта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6"/>
            <p:cNvSpPr/>
            <p:nvPr/>
          </p:nvSpPr>
          <p:spPr>
            <a:xfrm>
              <a:off x="5071139" y="4602471"/>
              <a:ext cx="8877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261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8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6"/>
            <p:cNvSpPr/>
            <p:nvPr/>
          </p:nvSpPr>
          <p:spPr>
            <a:xfrm>
              <a:off x="5042565" y="4938458"/>
              <a:ext cx="8877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стран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6"/>
            <p:cNvSpPr/>
            <p:nvPr/>
          </p:nvSpPr>
          <p:spPr>
            <a:xfrm>
              <a:off x="6716491" y="4602471"/>
              <a:ext cx="1875900" cy="387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2613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88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  <a:endParaRPr sz="8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6"/>
            <p:cNvSpPr/>
            <p:nvPr/>
          </p:nvSpPr>
          <p:spPr>
            <a:xfrm>
              <a:off x="7209352" y="4938458"/>
              <a:ext cx="13089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офисов</a:t>
              </a:r>
              <a:endPara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6"/>
            <p:cNvSpPr/>
            <p:nvPr/>
          </p:nvSpPr>
          <p:spPr>
            <a:xfrm>
              <a:off x="2642783" y="4185689"/>
              <a:ext cx="4251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endPara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6"/>
            <p:cNvSpPr/>
            <p:nvPr/>
          </p:nvSpPr>
          <p:spPr>
            <a:xfrm>
              <a:off x="6558031" y="4185689"/>
              <a:ext cx="4251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200" b="1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endPara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5"/>
          <p:cNvSpPr/>
          <p:nvPr/>
        </p:nvSpPr>
        <p:spPr>
          <a:xfrm>
            <a:off x="406425" y="1060475"/>
            <a:ext cx="9602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E50071"/>
                </a:solidFill>
                <a:latin typeface="Arial"/>
                <a:ea typeface="Arial"/>
                <a:cs typeface="Arial"/>
                <a:sym typeface="Arial"/>
              </a:rPr>
              <a:t>Сложности при работе с маркетплейсами через личные кабинеты по схеме FBO</a:t>
            </a:r>
            <a:endParaRPr sz="1800" b="1" i="0" u="none" strike="noStrike" cap="none">
              <a:solidFill>
                <a:srgbClr val="E500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15"/>
          <p:cNvSpPr/>
          <p:nvPr/>
        </p:nvSpPr>
        <p:spPr>
          <a:xfrm>
            <a:off x="4170879" y="1729514"/>
            <a:ext cx="33762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Изменять цены неудобно и долго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Менять цены товаров приходится с помощью прайс-листов в Excel, если необходимо изменить стоимость на нескольких площадках, это занимает много времени.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" name="Google Shape;37;p15"/>
          <p:cNvSpPr/>
          <p:nvPr/>
        </p:nvSpPr>
        <p:spPr>
          <a:xfrm>
            <a:off x="4170879" y="4022997"/>
            <a:ext cx="33762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>
                <a:latin typeface="Verdana"/>
                <a:ea typeface="Verdana"/>
                <a:cs typeface="Verdana"/>
                <a:sym typeface="Verdana"/>
              </a:rPr>
              <a:t>Нет возможности отслеживать критично низкий уровень остатков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>
                <a:latin typeface="Verdana"/>
                <a:ea typeface="Verdana"/>
                <a:cs typeface="Verdana"/>
                <a:sym typeface="Verdana"/>
              </a:rPr>
              <a:t>Если спрос резко возрастает, можно пропустить момент, когда товара остается мало и есть риск обнуления остатков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" name="Google Shape;38;p15"/>
          <p:cNvSpPr/>
          <p:nvPr/>
        </p:nvSpPr>
        <p:spPr>
          <a:xfrm>
            <a:off x="7821222" y="1716156"/>
            <a:ext cx="3376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Возникают ошибки и приостанавливается работа при изменении API маркетплейсов</a:t>
            </a: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Есть риск потери данных и задержки заказов.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39;p15"/>
          <p:cNvSpPr/>
          <p:nvPr/>
        </p:nvSpPr>
        <p:spPr>
          <a:xfrm>
            <a:off x="7821222" y="4005292"/>
            <a:ext cx="33762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>
                <a:latin typeface="Verdana"/>
                <a:ea typeface="Verdana"/>
                <a:cs typeface="Verdana"/>
                <a:sym typeface="Verdana"/>
              </a:rPr>
              <a:t>Не удобно управлять продажами товаров с разных складов маркетплейса</a:t>
            </a: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>
                <a:latin typeface="Verdana"/>
                <a:ea typeface="Verdana"/>
                <a:cs typeface="Verdana"/>
                <a:sym typeface="Verdana"/>
              </a:rPr>
              <a:t>Максимально эффективная стратегия продаж заключается в сипользовании разных складов маркетплейсов, в том числе региональных. Управлять торговлей становится сложнее и планровать поставки - тоже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" name="Google Shape;4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52400"/>
            <a:ext cx="9525" cy="9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oogle Shape;41;p15"/>
          <p:cNvGrpSpPr/>
          <p:nvPr/>
        </p:nvGrpSpPr>
        <p:grpSpPr>
          <a:xfrm>
            <a:off x="416675" y="1829600"/>
            <a:ext cx="3480061" cy="3930089"/>
            <a:chOff x="416675" y="1829600"/>
            <a:chExt cx="3480061" cy="3930089"/>
          </a:xfrm>
        </p:grpSpPr>
        <p:sp>
          <p:nvSpPr>
            <p:cNvPr id="42" name="Google Shape;42;p15"/>
            <p:cNvSpPr/>
            <p:nvPr/>
          </p:nvSpPr>
          <p:spPr>
            <a:xfrm>
              <a:off x="520536" y="4005289"/>
              <a:ext cx="3376200" cy="175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774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Работа с разными маркетплейсами и множеством личных кабинетов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774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endParaRPr sz="1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 marL="27745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rPr>
                <a:t>Приходится работать сразу в нескольких окнах. Переключение между площадками и дублирование информации тратит время и ресурсы.</a:t>
              </a:r>
              <a:endParaRPr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pic>
          <p:nvPicPr>
            <p:cNvPr id="43" name="Google Shape;43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16675" y="1829600"/>
              <a:ext cx="335374" cy="33537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" name="Google Shape;44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8962" y="1829600"/>
            <a:ext cx="335374" cy="3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1562" y="1829600"/>
            <a:ext cx="335374" cy="33537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5"/>
          <p:cNvSpPr/>
          <p:nvPr/>
        </p:nvSpPr>
        <p:spPr>
          <a:xfrm>
            <a:off x="520536" y="1729517"/>
            <a:ext cx="33762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>
                <a:latin typeface="Verdana"/>
                <a:ea typeface="Verdana"/>
                <a:cs typeface="Verdana"/>
                <a:sym typeface="Verdana"/>
              </a:rPr>
              <a:t>Нет возможности планировать поставки на основании спроса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>
                <a:latin typeface="Verdana"/>
                <a:ea typeface="Verdana"/>
                <a:cs typeface="Verdana"/>
                <a:sym typeface="Verdana"/>
              </a:rPr>
              <a:t>Быстро оценить оборачиваемость товаров и остатки по разным позициям бывает сложно, возникает риск обнуления остатков в карточках</a:t>
            </a: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" name="Google Shape;47;p15"/>
          <p:cNvPicPr preferRelativeResize="0"/>
          <p:nvPr/>
        </p:nvPicPr>
        <p:blipFill rotWithShape="1">
          <a:blip r:embed="rId4">
            <a:alphaModFix/>
          </a:blip>
          <a:srcRect l="-945339" t="-663740" r="945339" b="663740"/>
          <a:stretch/>
        </p:blipFill>
        <p:spPr>
          <a:xfrm>
            <a:off x="-2728000" y="1848800"/>
            <a:ext cx="335374" cy="3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8962" y="4124575"/>
            <a:ext cx="335374" cy="3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1562" y="4124575"/>
            <a:ext cx="335374" cy="3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6687" y="4124575"/>
            <a:ext cx="335374" cy="335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/>
          <p:nvPr/>
        </p:nvSpPr>
        <p:spPr>
          <a:xfrm>
            <a:off x="506455" y="973400"/>
            <a:ext cx="745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E50071"/>
                </a:solidFill>
                <a:latin typeface="Arial"/>
                <a:ea typeface="Arial"/>
                <a:cs typeface="Arial"/>
                <a:sym typeface="Arial"/>
              </a:rPr>
              <a:t>БИТ.Управление маркетплейсами </a:t>
            </a:r>
            <a:r>
              <a:rPr lang="ru-RU" sz="1800" b="1">
                <a:solidFill>
                  <a:srgbClr val="E50071"/>
                </a:solidFill>
              </a:rPr>
              <a:t>для торговли по схеме </a:t>
            </a:r>
            <a:r>
              <a:rPr lang="ru-RU" sz="1800" b="1" i="0" u="none" strike="noStrike" cap="none">
                <a:solidFill>
                  <a:srgbClr val="E50071"/>
                </a:solidFill>
                <a:latin typeface="Arial"/>
                <a:ea typeface="Arial"/>
                <a:cs typeface="Arial"/>
                <a:sym typeface="Arial"/>
              </a:rPr>
              <a:t> FBO</a:t>
            </a:r>
            <a:endParaRPr sz="1800" b="1" i="0" u="none" strike="noStrike" cap="none">
              <a:solidFill>
                <a:srgbClr val="E500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6"/>
          <p:cNvSpPr/>
          <p:nvPr/>
        </p:nvSpPr>
        <p:spPr>
          <a:xfrm>
            <a:off x="7041625" y="1779453"/>
            <a:ext cx="4587000" cy="3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0000" marR="0" lvl="0" indent="-153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71"/>
              </a:buClr>
              <a:buSzPts val="1000"/>
              <a:buFont typeface="Arial"/>
              <a:buChar char="■"/>
            </a:pPr>
            <a:r>
              <a:rPr lang="ru-RU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Уведомление о критично низком уровне остатков на маркетплейсах</a:t>
            </a: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0000" marR="0" lvl="0" indent="-153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71"/>
              </a:buClr>
              <a:buSzPts val="1000"/>
              <a:buFont typeface="Arial"/>
              <a:buChar char="■"/>
            </a:pPr>
            <a:r>
              <a:rPr lang="ru-RU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Синхронизация данных об остатках в личных кабинетах и в 1С.</a:t>
            </a: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0000" marR="0" lvl="0" indent="-153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71"/>
              </a:buClr>
              <a:buSzPts val="1000"/>
              <a:buFont typeface="Arial"/>
              <a:buChar char="■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Управление ценами товаров.</a:t>
            </a: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0000" marR="0" lvl="0" indent="-1534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0071"/>
              </a:buClr>
              <a:buSzPts val="1000"/>
              <a:buFont typeface="Arial"/>
              <a:buChar char="■"/>
            </a:pPr>
            <a:r>
              <a:rPr lang="ru-RU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Выгрузка отчета комиссионера в 1С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0000" lvl="0" indent="-153499" algn="l" rtl="0">
              <a:spcBef>
                <a:spcPts val="0"/>
              </a:spcBef>
              <a:spcAft>
                <a:spcPts val="0"/>
              </a:spcAft>
              <a:buClr>
                <a:srgbClr val="E50071"/>
              </a:buClr>
              <a:buSzPts val="1000"/>
              <a:buChar char="■"/>
            </a:pPr>
            <a:r>
              <a:rPr lang="ru-RU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Планирование поставок.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0000" lvl="0" indent="-153499" algn="l" rtl="0">
              <a:spcBef>
                <a:spcPts val="0"/>
              </a:spcBef>
              <a:spcAft>
                <a:spcPts val="0"/>
              </a:spcAft>
              <a:buClr>
                <a:srgbClr val="E50071"/>
              </a:buClr>
              <a:buSzPts val="1000"/>
              <a:buChar char="■"/>
            </a:pPr>
            <a:r>
              <a:rPr lang="ru-RU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Аналитика продаж.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15AF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1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15AFE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7" name="Google Shape;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739" y="1490887"/>
            <a:ext cx="6674893" cy="4457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/>
          <p:nvPr/>
        </p:nvSpPr>
        <p:spPr>
          <a:xfrm>
            <a:off x="406425" y="1060475"/>
            <a:ext cx="10851600" cy="6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FF2F61"/>
                </a:solidFill>
                <a:latin typeface="Arial"/>
                <a:ea typeface="Arial"/>
                <a:cs typeface="Arial"/>
                <a:sym typeface="Arial"/>
              </a:rPr>
              <a:t>Наша система позволяет:</a:t>
            </a:r>
            <a:endParaRPr sz="1800" b="1" i="0" u="none" strike="noStrike" cap="none">
              <a:solidFill>
                <a:srgbClr val="FF2F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7"/>
          <p:cNvSpPr/>
          <p:nvPr/>
        </p:nvSpPr>
        <p:spPr>
          <a:xfrm>
            <a:off x="520525" y="1729525"/>
            <a:ext cx="3376200" cy="18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Избежать критических ошибок на всех этапах работы с маркетплейсами</a:t>
            </a: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Мы готовы помочь </a:t>
            </a:r>
            <a:r>
              <a:rPr lang="ru-RU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вам </a:t>
            </a:r>
            <a:r>
              <a:rPr lang="ru-RU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исключить вероятность возникновения ошибок с товарными остатками, ценообразование, логистическими операциями.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520536" y="4005292"/>
            <a:ext cx="33762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Анализировать финансовую эффективность проекта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Понятная внутренняя аналитика позволит принимать правильные решения линейным сотрудникам, так и руководителям.</a:t>
            </a: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4170879" y="1729514"/>
            <a:ext cx="33762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Значительно снизить трудовые и временные затраты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Вы сможете сократить затраты на ФОТ и время на выполнения поставленных задач. Значительно упростится вывод нового сотрудника. 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6" name="Google Shape;66;p17"/>
          <p:cNvSpPr/>
          <p:nvPr/>
        </p:nvSpPr>
        <p:spPr>
          <a:xfrm>
            <a:off x="4170875" y="4023000"/>
            <a:ext cx="33762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Расширить список каналов присутствия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БИТ.Управление маркетплейсами особенно незаменима в том случае, когда вы планируете работать сразу на нескольких площадках. Система учитывает специфику и нюансы каждого маркетплейса.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7" name="Google Shape;67;p17"/>
          <p:cNvSpPr/>
          <p:nvPr/>
        </p:nvSpPr>
        <p:spPr>
          <a:xfrm>
            <a:off x="7821225" y="1716150"/>
            <a:ext cx="33762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Упростить управление и существенно ускорить рутинные процессы</a:t>
            </a: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Бизнес-процессы будут адаптированы под ваш бизнес. Рутинные процессы будет выполняться автоматически и без участия человека.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8" name="Google Shape;68;p17"/>
          <p:cNvSpPr/>
          <p:nvPr/>
        </p:nvSpPr>
        <p:spPr>
          <a:xfrm>
            <a:off x="7821222" y="4005292"/>
            <a:ext cx="3376200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Не заморачиваться со сложной разработкой и дорогостоящей поддержкой собственного ПО.</a:t>
            </a: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Наша задача организовать бесперебойную работу вашего бизнеса. </a:t>
            </a:r>
            <a:r>
              <a:rPr lang="ru-RU" sz="1200">
                <a:latin typeface="Verdana"/>
                <a:ea typeface="Verdana"/>
                <a:cs typeface="Verdana"/>
                <a:sym typeface="Verdana"/>
              </a:rPr>
              <a:t>Мы регулярно дорабатываем решение, если происходят какие-либо изменения на маркетплейсах.</a:t>
            </a:r>
            <a:endParaRPr sz="12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9" name="Google Shape;6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025" y="1729525"/>
            <a:ext cx="484650" cy="4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825" y="1729525"/>
            <a:ext cx="484650" cy="4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9875" y="1729525"/>
            <a:ext cx="484650" cy="4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025" y="4023000"/>
            <a:ext cx="484650" cy="4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8825" y="4023000"/>
            <a:ext cx="484650" cy="48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9875" y="4023000"/>
            <a:ext cx="484650" cy="48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8"/>
          <p:cNvCxnSpPr/>
          <p:nvPr/>
        </p:nvCxnSpPr>
        <p:spPr>
          <a:xfrm>
            <a:off x="5936673" y="1302408"/>
            <a:ext cx="207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80" name="Google Shape;80;p18"/>
          <p:cNvSpPr txBox="1">
            <a:spLocks noGrp="1"/>
          </p:cNvSpPr>
          <p:nvPr>
            <p:ph type="ctrTitle"/>
          </p:nvPr>
        </p:nvSpPr>
        <p:spPr>
          <a:xfrm>
            <a:off x="335360" y="2609397"/>
            <a:ext cx="118566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900"/>
              <a:buFont typeface="Calibri"/>
              <a:buNone/>
            </a:pPr>
            <a:r>
              <a:rPr lang="ru-RU" sz="4800" b="1" i="0" u="none" strike="noStrike" cap="none">
                <a:solidFill>
                  <a:srgbClr val="E3006F"/>
                </a:solidFill>
                <a:latin typeface="Roboto"/>
                <a:ea typeface="Roboto"/>
                <a:cs typeface="Roboto"/>
                <a:sym typeface="Roboto"/>
              </a:rPr>
              <a:t>Как это реализовано в нашей системе</a:t>
            </a:r>
            <a:endParaRPr sz="40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/>
          </a:blip>
          <a:srcRect t="6243" r="1871" b="7342"/>
          <a:stretch/>
        </p:blipFill>
        <p:spPr>
          <a:xfrm>
            <a:off x="462924" y="2948734"/>
            <a:ext cx="5033574" cy="16742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sp>
        <p:nvSpPr>
          <p:cNvPr id="86" name="Google Shape;86;p19"/>
          <p:cNvSpPr/>
          <p:nvPr/>
        </p:nvSpPr>
        <p:spPr>
          <a:xfrm>
            <a:off x="233575" y="768500"/>
            <a:ext cx="39849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FF2F61"/>
                </a:solidFill>
                <a:latin typeface="Arial"/>
                <a:ea typeface="Arial"/>
                <a:cs typeface="Arial"/>
                <a:sym typeface="Arial"/>
              </a:rPr>
              <a:t>Подключение личных кабинетов</a:t>
            </a:r>
            <a:endParaRPr sz="1800" b="1" i="0" u="none" strike="noStrike" cap="none">
              <a:solidFill>
                <a:srgbClr val="FF2F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9"/>
          <p:cNvSpPr/>
          <p:nvPr/>
        </p:nvSpPr>
        <p:spPr>
          <a:xfrm>
            <a:off x="352098" y="1496393"/>
            <a:ext cx="5144400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999" marR="0" lvl="0" indent="-1492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Подключение личных кабинетов </a:t>
            </a:r>
            <a:r>
              <a:rPr lang="ru-RU" sz="13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Ozon, Wildberries, Яндекс Маркет.</a:t>
            </a: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9999" marR="0" lvl="0" indent="-149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Возможность подключения новых кабинетов.</a:t>
            </a: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9999" marR="0" lvl="0" indent="-149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AutoNum type="arabicPeriod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Выбор основной площадки продаж.</a:t>
            </a: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88" name="Google Shape;88;p19"/>
          <p:cNvCxnSpPr/>
          <p:nvPr/>
        </p:nvCxnSpPr>
        <p:spPr>
          <a:xfrm>
            <a:off x="5936673" y="1302408"/>
            <a:ext cx="20700" cy="6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9" name="Google Shape;8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925" y="4726439"/>
            <a:ext cx="5033575" cy="7571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pic>
        <p:nvPicPr>
          <p:cNvPr id="90" name="Google Shape;9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6500" y="876088"/>
            <a:ext cx="4845600" cy="207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23773" y="3043967"/>
            <a:ext cx="45910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482929" y="1478000"/>
            <a:ext cx="4490950" cy="129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8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Возможность загружать уже существующие товары с портала</a:t>
            </a: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Визуальное отображение товаров по категориям</a:t>
            </a: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7" name="Google Shape;97;p20"/>
          <p:cNvSpPr/>
          <p:nvPr/>
        </p:nvSpPr>
        <p:spPr>
          <a:xfrm>
            <a:off x="233574" y="768500"/>
            <a:ext cx="753391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FF2F61"/>
                </a:solidFill>
                <a:latin typeface="Arial"/>
                <a:ea typeface="Arial"/>
                <a:cs typeface="Arial"/>
                <a:sym typeface="Arial"/>
              </a:rPr>
              <a:t>Загрузка уже существующих товаров на маркетплейсе</a:t>
            </a:r>
            <a:endParaRPr sz="1800" b="1" i="0" u="none" strike="noStrike" cap="none">
              <a:solidFill>
                <a:srgbClr val="FF2F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929" y="3686706"/>
            <a:ext cx="4859276" cy="20491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1"/>
              </a:srgbClr>
            </a:outerShdw>
          </a:effectLst>
        </p:spPr>
      </p:pic>
      <p:pic>
        <p:nvPicPr>
          <p:cNvPr id="99" name="Google Shape;9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5075" y="2226000"/>
            <a:ext cx="6417975" cy="35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8971" y="3274925"/>
            <a:ext cx="6286500" cy="303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8971" y="606478"/>
            <a:ext cx="6400054" cy="25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1"/>
          <p:cNvSpPr txBox="1"/>
          <p:nvPr/>
        </p:nvSpPr>
        <p:spPr>
          <a:xfrm>
            <a:off x="197371" y="1563827"/>
            <a:ext cx="5361600" cy="34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18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Каждая карточка товара на маркетплейсе должна быть связана с карточкой номенклатуры в 1С, именно номенклатура добавляется в документ Заказ.</a:t>
            </a: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 установке связи товара и номенклатуры автоматически проставляется галочка в системе. Таким образом система понимает, какой товар будет отправлен клиенту.</a:t>
            </a: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Одна номенклатура 1С может быть связана с несколькими карточками маркетплейсов.</a:t>
            </a: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При установке связи реквизиты переносятся автоматически.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7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Есть возможность сопоставить свойства номенклатуры и товара, например вес и артикул. </a:t>
            </a: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233575" y="768500"/>
            <a:ext cx="5325396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FF2F61"/>
                </a:solidFill>
                <a:latin typeface="Arial"/>
                <a:ea typeface="Arial"/>
                <a:cs typeface="Arial"/>
                <a:sym typeface="Arial"/>
              </a:rPr>
              <a:t>Связь карточек товаров с номенклатурой</a:t>
            </a:r>
            <a:endParaRPr sz="1800" b="1" i="0" u="none" strike="noStrike" cap="none">
              <a:solidFill>
                <a:srgbClr val="FF2F6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/>
          <p:nvPr/>
        </p:nvSpPr>
        <p:spPr>
          <a:xfrm>
            <a:off x="349325" y="1379125"/>
            <a:ext cx="9244200" cy="189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18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Можно устанавливать разные цены на товары для разных личных кабинетов.</a:t>
            </a: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</a:pPr>
            <a:r>
              <a:rPr lang="ru-RU" sz="13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Выгружать цены на площадку можно как по каждой товарной позиции, так и целым прайс-листом.</a:t>
            </a: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8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■"/>
            </a:pPr>
            <a:r>
              <a:rPr lang="ru-RU" sz="1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Система позволяет настроить разные виды цен на товары, например оптовая, комиссионная розничная, и т.д.</a:t>
            </a:r>
            <a:endParaRPr sz="1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2"/>
          <p:cNvSpPr/>
          <p:nvPr/>
        </p:nvSpPr>
        <p:spPr>
          <a:xfrm>
            <a:off x="233575" y="768500"/>
            <a:ext cx="39849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>
                <a:solidFill>
                  <a:srgbClr val="FF2F61"/>
                </a:solidFill>
                <a:latin typeface="Arial"/>
                <a:ea typeface="Arial"/>
                <a:cs typeface="Arial"/>
                <a:sym typeface="Arial"/>
              </a:rPr>
              <a:t>Ценообразование</a:t>
            </a:r>
            <a:endParaRPr sz="1800" b="1" i="0" u="none" strike="noStrike" cap="none">
              <a:solidFill>
                <a:srgbClr val="FF2F6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9325" y="3070988"/>
            <a:ext cx="11367726" cy="284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окументооборот общ">
  <a:themeElements>
    <a:clrScheme name="Другая 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23694"/>
      </a:accent1>
      <a:accent2>
        <a:srgbClr val="D1098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окументооборот общ">
  <a:themeElements>
    <a:clrScheme name="Другая 10">
      <a:dk1>
        <a:srgbClr val="000000"/>
      </a:dk1>
      <a:lt1>
        <a:srgbClr val="FFFFFF"/>
      </a:lt1>
      <a:dk2>
        <a:srgbClr val="E3006F"/>
      </a:dk2>
      <a:lt2>
        <a:srgbClr val="EEECE1"/>
      </a:lt2>
      <a:accent1>
        <a:srgbClr val="323694"/>
      </a:accent1>
      <a:accent2>
        <a:srgbClr val="D1098E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Широкоэкранный</PresentationFormat>
  <Paragraphs>100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</vt:lpstr>
      <vt:lpstr>Verdana</vt:lpstr>
      <vt:lpstr>Документооборот общ</vt:lpstr>
      <vt:lpstr>Документооборот общ</vt:lpstr>
      <vt:lpstr>БИТ.Управление маркетплейсами FBO Система учета и автоматизации продаж на торговых площадках маркетплейсах для продаж со складов маркетплейсов</vt:lpstr>
      <vt:lpstr>Презентация PowerPoint</vt:lpstr>
      <vt:lpstr>Презентация PowerPoint</vt:lpstr>
      <vt:lpstr>Презентация PowerPoint</vt:lpstr>
      <vt:lpstr>Как это реализовано в нашей системе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БИТ.Управление маркетплейсами FBO Система учета и автоматизации продаж на торговых площадках маркетплейсах для продаж со складов маркетплейсов</dc:title>
  <dc:creator>Алексей Щиголев</dc:creator>
  <cp:lastModifiedBy>Алексей Щиголев</cp:lastModifiedBy>
  <cp:revision>1</cp:revision>
  <dcterms:modified xsi:type="dcterms:W3CDTF">2022-11-29T15:06:00Z</dcterms:modified>
</cp:coreProperties>
</file>